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1" r:id="rId5"/>
    <p:sldId id="262" r:id="rId6"/>
    <p:sldId id="263" r:id="rId7"/>
    <p:sldId id="264"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302" autoAdjust="0"/>
  </p:normalViewPr>
  <p:slideViewPr>
    <p:cSldViewPr snapToGrid="0" snapToObjects="1">
      <p:cViewPr varScale="1">
        <p:scale>
          <a:sx n="45" d="100"/>
          <a:sy n="45" d="100"/>
        </p:scale>
        <p:origin x="1083" y="3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1FD5FB-300E-3D4C-AB39-743E594E6AB4}"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304827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FD5FB-300E-3D4C-AB39-743E594E6AB4}"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2364201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FD5FB-300E-3D4C-AB39-743E594E6AB4}"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284982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FD5FB-300E-3D4C-AB39-743E594E6AB4}"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2859301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1FD5FB-300E-3D4C-AB39-743E594E6AB4}" type="datetimeFigureOut">
              <a:rPr lang="en-US" smtClean="0"/>
              <a:t>12/19/2015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3647625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1FD5FB-300E-3D4C-AB39-743E594E6AB4}" type="datetimeFigureOut">
              <a:rPr lang="en-US" smtClean="0"/>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225488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1FD5FB-300E-3D4C-AB39-743E594E6AB4}" type="datetimeFigureOut">
              <a:rPr lang="en-US" smtClean="0"/>
              <a:t>12/19/2015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3272269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1FD5FB-300E-3D4C-AB39-743E594E6AB4}" type="datetimeFigureOut">
              <a:rPr lang="en-US" smtClean="0"/>
              <a:t>12/19/2015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423542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FD5FB-300E-3D4C-AB39-743E594E6AB4}" type="datetimeFigureOut">
              <a:rPr lang="en-US" smtClean="0"/>
              <a:t>12/19/2015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1056791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FD5FB-300E-3D4C-AB39-743E594E6AB4}" type="datetimeFigureOut">
              <a:rPr lang="en-US" smtClean="0"/>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3265269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FD5FB-300E-3D4C-AB39-743E594E6AB4}" type="datetimeFigureOut">
              <a:rPr lang="en-US" smtClean="0"/>
              <a:t>12/19/2015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6035F4-9505-614F-A4FC-6BC27E9FEF65}" type="slidenum">
              <a:rPr lang="en-US" smtClean="0"/>
              <a:t>‹#›</a:t>
            </a:fld>
            <a:endParaRPr lang="en-US"/>
          </a:p>
        </p:txBody>
      </p:sp>
    </p:spTree>
    <p:extLst>
      <p:ext uri="{BB962C8B-B14F-4D97-AF65-F5344CB8AC3E}">
        <p14:creationId xmlns:p14="http://schemas.microsoft.com/office/powerpoint/2010/main" val="175766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FD5FB-300E-3D4C-AB39-743E594E6AB4}" type="datetimeFigureOut">
              <a:rPr lang="en-US" smtClean="0"/>
              <a:t>12/19/2015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6035F4-9505-614F-A4FC-6BC27E9FEF65}" type="slidenum">
              <a:rPr lang="en-US" smtClean="0"/>
              <a:t>‹#›</a:t>
            </a:fld>
            <a:endParaRPr lang="en-US"/>
          </a:p>
        </p:txBody>
      </p:sp>
    </p:spTree>
    <p:extLst>
      <p:ext uri="{BB962C8B-B14F-4D97-AF65-F5344CB8AC3E}">
        <p14:creationId xmlns:p14="http://schemas.microsoft.com/office/powerpoint/2010/main" val="2323472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bskids.org/video/?guid=6fd72ca6-d4ed-4567-80e3-7f97169610bc" TargetMode="External"/><Relationship Id="rId2" Type="http://schemas.openxmlformats.org/officeDocument/2006/relationships/hyperlink" Target="http://pbskids.org/scigirls/videos/nature-nurture"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climate.audubon.org/article/audubon-report-gla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limate.audubon.org/birds/balori/baltimore-oriol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ctrTitle"/>
          </p:nvPr>
        </p:nvSpPr>
        <p:spPr>
          <a:xfrm>
            <a:off x="2133035" y="2815523"/>
            <a:ext cx="6768995" cy="2448984"/>
          </a:xfrm>
        </p:spPr>
        <p:txBody>
          <a:bodyPr>
            <a:normAutofit fontScale="90000"/>
          </a:bodyPr>
          <a:lstStyle/>
          <a:p>
            <a:r>
              <a:rPr lang="en-US" sz="4800" b="1" dirty="0"/>
              <a:t>Engaging Learners in </a:t>
            </a:r>
            <a:r>
              <a:rPr lang="en-US" sz="4800" b="1" dirty="0" smtClean="0"/>
              <a:t/>
            </a:r>
            <a:br>
              <a:rPr lang="en-US" sz="4800" b="1" dirty="0" smtClean="0"/>
            </a:br>
            <a:r>
              <a:rPr lang="en-US" sz="4800" b="1" dirty="0" smtClean="0"/>
              <a:t>Citizen </a:t>
            </a:r>
            <a:r>
              <a:rPr lang="en-US" sz="4800" b="1" dirty="0"/>
              <a:t>Science </a:t>
            </a:r>
            <a:r>
              <a:rPr lang="en-US" sz="4800" b="1" dirty="0" smtClean="0"/>
              <a:t/>
            </a:r>
            <a:br>
              <a:rPr lang="en-US" sz="4800" b="1" dirty="0" smtClean="0"/>
            </a:br>
            <a:r>
              <a:rPr lang="en-US" sz="4800" b="1" dirty="0" smtClean="0"/>
              <a:t>Data </a:t>
            </a:r>
            <a:r>
              <a:rPr lang="en-US" sz="4800" b="1" dirty="0"/>
              <a:t>Exploration:</a:t>
            </a:r>
            <a:r>
              <a:rPr lang="en-US" sz="4800" dirty="0"/>
              <a:t/>
            </a:r>
            <a:br>
              <a:rPr lang="en-US" sz="4800" dirty="0"/>
            </a:br>
            <a:r>
              <a:rPr lang="en-US" sz="3600" b="1" i="1" dirty="0"/>
              <a:t>A Focus on Climate-Related </a:t>
            </a:r>
            <a:r>
              <a:rPr lang="en-US" sz="3600" b="1" i="1" dirty="0" smtClean="0"/>
              <a:t/>
            </a:r>
            <a:br>
              <a:rPr lang="en-US" sz="3600" b="1" i="1" dirty="0" smtClean="0"/>
            </a:br>
            <a:r>
              <a:rPr lang="en-US" sz="3600" b="1" i="1" dirty="0" smtClean="0"/>
              <a:t>Citizen </a:t>
            </a:r>
            <a:r>
              <a:rPr lang="en-US" sz="3600" b="1" i="1" dirty="0"/>
              <a:t>Science Initiatives</a:t>
            </a:r>
            <a:r>
              <a:rPr lang="en-US" sz="3600" i="1" dirty="0"/>
              <a:t/>
            </a:r>
            <a:br>
              <a:rPr lang="en-US" sz="3600" i="1" dirty="0"/>
            </a:br>
            <a:endParaRPr lang="en-US" sz="3600" b="1" i="1" dirty="0"/>
          </a:p>
          <a:p>
            <a:pPr marL="0" indent="0" algn="ctr">
              <a:buNone/>
            </a:pPr>
            <a:r>
              <a:rPr lang="en-US" sz="4900" b="1" dirty="0"/>
              <a:t/>
            </a:r>
            <a:br>
              <a:rPr lang="en-US" sz="4900" b="1" dirty="0"/>
            </a:br>
            <a:endParaRPr lang="en-US" i="1" dirty="0"/>
          </a:p>
        </p:txBody>
      </p:sp>
      <p:sp>
        <p:nvSpPr>
          <p:cNvPr id="3" name="Text Placeholder 2"/>
          <p:cNvSpPr txBox="1">
            <a:spLocks/>
          </p:cNvSpPr>
          <p:nvPr/>
        </p:nvSpPr>
        <p:spPr>
          <a:xfrm>
            <a:off x="2133035" y="5622018"/>
            <a:ext cx="6768996" cy="87930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26491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7694" y="274638"/>
            <a:ext cx="6818314" cy="1143000"/>
          </a:xfrm>
        </p:spPr>
        <p:txBody>
          <a:bodyPr/>
          <a:lstStyle/>
          <a:p>
            <a:r>
              <a:rPr lang="en-US" b="1" dirty="0" smtClean="0"/>
              <a:t>Team Reflection </a:t>
            </a:r>
            <a:endParaRPr lang="en-US" b="1" dirty="0"/>
          </a:p>
        </p:txBody>
      </p:sp>
      <p:pic>
        <p:nvPicPr>
          <p:cNvPr id="4" name="Picture 3"/>
          <p:cNvPicPr>
            <a:picLocks noChangeAspect="1"/>
          </p:cNvPicPr>
          <p:nvPr/>
        </p:nvPicPr>
        <p:blipFill>
          <a:blip r:embed="rId2"/>
          <a:stretch>
            <a:fillRect/>
          </a:stretch>
        </p:blipFill>
        <p:spPr>
          <a:xfrm>
            <a:off x="2391959" y="3179578"/>
            <a:ext cx="2501269" cy="3335025"/>
          </a:xfrm>
          <a:prstGeom prst="rect">
            <a:avLst/>
          </a:prstGeom>
        </p:spPr>
      </p:pic>
      <p:sp>
        <p:nvSpPr>
          <p:cNvPr id="5" name="Content Placeholder 2"/>
          <p:cNvSpPr txBox="1">
            <a:spLocks/>
          </p:cNvSpPr>
          <p:nvPr/>
        </p:nvSpPr>
        <p:spPr>
          <a:xfrm>
            <a:off x="2391959" y="1245032"/>
            <a:ext cx="6584050" cy="3319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600" dirty="0" smtClean="0"/>
              <a:t>With your team, discuss: </a:t>
            </a:r>
            <a:r>
              <a:rPr lang="en-US" sz="3600" i="1" dirty="0" smtClean="0"/>
              <a:t>What did you learn from the citizen science data collection experience? </a:t>
            </a:r>
          </a:p>
        </p:txBody>
      </p:sp>
      <p:sp>
        <p:nvSpPr>
          <p:cNvPr id="7" name="Content Placeholder 2"/>
          <p:cNvSpPr txBox="1">
            <a:spLocks/>
          </p:cNvSpPr>
          <p:nvPr/>
        </p:nvSpPr>
        <p:spPr>
          <a:xfrm>
            <a:off x="5213800" y="3208492"/>
            <a:ext cx="3540274" cy="3319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Consider this question from the perspective of yourself as a learner and as a teacher</a:t>
            </a:r>
          </a:p>
        </p:txBody>
      </p:sp>
    </p:spTree>
    <p:extLst>
      <p:ext uri="{BB962C8B-B14F-4D97-AF65-F5344CB8AC3E}">
        <p14:creationId xmlns:p14="http://schemas.microsoft.com/office/powerpoint/2010/main" val="100513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What happens to the data?</a:t>
            </a:r>
            <a:endParaRPr lang="en-US" b="1" dirty="0"/>
          </a:p>
        </p:txBody>
      </p:sp>
      <p:sp>
        <p:nvSpPr>
          <p:cNvPr id="5" name="Content Placeholder 4"/>
          <p:cNvSpPr>
            <a:spLocks noGrp="1"/>
          </p:cNvSpPr>
          <p:nvPr>
            <p:ph idx="1"/>
          </p:nvPr>
        </p:nvSpPr>
        <p:spPr>
          <a:xfrm>
            <a:off x="2506350" y="5895394"/>
            <a:ext cx="6180450" cy="715404"/>
          </a:xfrm>
        </p:spPr>
        <p:txBody>
          <a:bodyPr>
            <a:normAutofit/>
          </a:bodyPr>
          <a:lstStyle/>
          <a:p>
            <a:pPr marL="0" indent="0">
              <a:buNone/>
            </a:pPr>
            <a:r>
              <a:rPr lang="en-US" sz="1400" dirty="0" smtClean="0"/>
              <a:t>Video: </a:t>
            </a:r>
            <a:r>
              <a:rPr lang="en-US" sz="1400" dirty="0">
                <a:hlinkClick r:id="rId2"/>
              </a:rPr>
              <a:t>http://pbskids.org/scigirls/videos/nature-</a:t>
            </a:r>
            <a:r>
              <a:rPr lang="en-US" sz="1400" dirty="0" smtClean="0">
                <a:hlinkClick r:id="rId2"/>
              </a:rPr>
              <a:t>nurture</a:t>
            </a:r>
            <a:r>
              <a:rPr lang="en-US" sz="1400" dirty="0" smtClean="0"/>
              <a:t> (select: CUBs website and what happens to the data)</a:t>
            </a:r>
            <a:endParaRPr lang="en-US" sz="1400" dirty="0"/>
          </a:p>
        </p:txBody>
      </p:sp>
      <p:pic>
        <p:nvPicPr>
          <p:cNvPr id="6" name="Picture 5" descr="Screen Shot 2015-09-09 at 11.59.18 AM.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6350" y="1534622"/>
            <a:ext cx="5896398" cy="4283540"/>
          </a:xfrm>
          <a:prstGeom prst="rect">
            <a:avLst/>
          </a:prstGeom>
        </p:spPr>
      </p:pic>
    </p:spTree>
    <p:extLst>
      <p:ext uri="{BB962C8B-B14F-4D97-AF65-F5344CB8AC3E}">
        <p14:creationId xmlns:p14="http://schemas.microsoft.com/office/powerpoint/2010/main" val="59944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Exploring the larger dataset</a:t>
            </a:r>
            <a:endParaRPr lang="en-US" b="1" dirty="0"/>
          </a:p>
        </p:txBody>
      </p:sp>
      <p:sp>
        <p:nvSpPr>
          <p:cNvPr id="3" name="Content Placeholder 2"/>
          <p:cNvSpPr>
            <a:spLocks noGrp="1"/>
          </p:cNvSpPr>
          <p:nvPr>
            <p:ph idx="1"/>
          </p:nvPr>
        </p:nvSpPr>
        <p:spPr>
          <a:xfrm>
            <a:off x="2287893" y="1465527"/>
            <a:ext cx="3324712" cy="5439514"/>
          </a:xfrm>
        </p:spPr>
        <p:txBody>
          <a:bodyPr>
            <a:normAutofit/>
          </a:bodyPr>
          <a:lstStyle/>
          <a:p>
            <a:r>
              <a:rPr lang="en-US" sz="3000" dirty="0" smtClean="0"/>
              <a:t>Go to the </a:t>
            </a:r>
            <a:r>
              <a:rPr lang="en-US" sz="3000" i="1" dirty="0" smtClean="0"/>
              <a:t>Celebrate Urban Birds </a:t>
            </a:r>
            <a:r>
              <a:rPr lang="en-US" sz="3000" dirty="0" smtClean="0"/>
              <a:t>data dashboard</a:t>
            </a:r>
            <a:r>
              <a:rPr lang="en-US" sz="3000" dirty="0"/>
              <a:t> </a:t>
            </a:r>
            <a:r>
              <a:rPr lang="en-US" sz="3000" dirty="0" smtClean="0"/>
              <a:t>(on </a:t>
            </a:r>
            <a:r>
              <a:rPr lang="en-US" sz="3000" dirty="0" err="1" smtClean="0"/>
              <a:t>iPad</a:t>
            </a:r>
            <a:r>
              <a:rPr lang="en-US" sz="3000" dirty="0" smtClean="0"/>
              <a:t> or on your laptop)</a:t>
            </a:r>
            <a:endParaRPr lang="en-US" sz="3000" dirty="0"/>
          </a:p>
          <a:p>
            <a:pPr marL="0" indent="0">
              <a:buNone/>
            </a:pPr>
            <a:endParaRPr lang="en-US" sz="3000" dirty="0" smtClean="0"/>
          </a:p>
          <a:p>
            <a:pPr marL="0" indent="0">
              <a:buNone/>
            </a:pPr>
            <a:r>
              <a:rPr lang="en-US" sz="3000" dirty="0" smtClean="0"/>
              <a:t>Our key question: </a:t>
            </a:r>
            <a:r>
              <a:rPr lang="en-US" sz="3000" b="1" i="1" dirty="0" smtClean="0"/>
              <a:t>What stories are the data telling?</a:t>
            </a:r>
          </a:p>
          <a:p>
            <a:pPr marL="0" indent="0">
              <a:buNone/>
            </a:pPr>
            <a:endParaRPr lang="en-US" sz="1500" dirty="0" smtClean="0"/>
          </a:p>
        </p:txBody>
      </p:sp>
      <p:grpSp>
        <p:nvGrpSpPr>
          <p:cNvPr id="10" name="Group 9"/>
          <p:cNvGrpSpPr/>
          <p:nvPr/>
        </p:nvGrpSpPr>
        <p:grpSpPr>
          <a:xfrm>
            <a:off x="5395332" y="1724790"/>
            <a:ext cx="3466470" cy="4578533"/>
            <a:chOff x="5395332" y="1724790"/>
            <a:chExt cx="3466470" cy="4578533"/>
          </a:xfrm>
        </p:grpSpPr>
        <p:pic>
          <p:nvPicPr>
            <p:cNvPr id="5" name="Picture 4" descr="Screen Shot 2015-09-09 at 12.47.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5949" y="1724790"/>
              <a:ext cx="2845853" cy="4578533"/>
            </a:xfrm>
            <a:prstGeom prst="rect">
              <a:avLst/>
            </a:prstGeom>
          </p:spPr>
        </p:pic>
        <p:sp>
          <p:nvSpPr>
            <p:cNvPr id="7" name="Right Arrow 6"/>
            <p:cNvSpPr/>
            <p:nvPr/>
          </p:nvSpPr>
          <p:spPr>
            <a:xfrm>
              <a:off x="5395332" y="4244858"/>
              <a:ext cx="716897" cy="2822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Right Arrow 10"/>
          <p:cNvSpPr/>
          <p:nvPr/>
        </p:nvSpPr>
        <p:spPr>
          <a:xfrm>
            <a:off x="5395332" y="3546558"/>
            <a:ext cx="716897" cy="2822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5395332" y="4989049"/>
            <a:ext cx="716897" cy="2822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47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a:t>What stories are the data </a:t>
            </a:r>
            <a:r>
              <a:rPr lang="en-US" b="1" dirty="0" smtClean="0"/>
              <a:t>telling about real-world science topics?</a:t>
            </a:r>
            <a:endParaRPr lang="en-US" b="1" dirty="0"/>
          </a:p>
        </p:txBody>
      </p:sp>
      <p:sp>
        <p:nvSpPr>
          <p:cNvPr id="13" name="Text Placeholder 1"/>
          <p:cNvSpPr txBox="1">
            <a:spLocks/>
          </p:cNvSpPr>
          <p:nvPr/>
        </p:nvSpPr>
        <p:spPr>
          <a:xfrm>
            <a:off x="2369475" y="1741469"/>
            <a:ext cx="6214973" cy="47062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t>Examining changes over time: </a:t>
            </a:r>
          </a:p>
          <a:p>
            <a:r>
              <a:rPr lang="en-US" sz="2000" i="1" dirty="0" smtClean="0"/>
              <a:t>A climate change example: </a:t>
            </a:r>
            <a:r>
              <a:rPr lang="en-US" sz="2000" dirty="0" smtClean="0"/>
              <a:t>According to National </a:t>
            </a:r>
            <a:r>
              <a:rPr lang="en-US" sz="2000" dirty="0"/>
              <a:t>Audubon Society’s</a:t>
            </a:r>
            <a:r>
              <a:rPr lang="en-US" sz="2000" i="1" dirty="0"/>
              <a:t> Birds and Climate Change</a:t>
            </a:r>
            <a:r>
              <a:rPr lang="en-US" sz="2000" dirty="0"/>
              <a:t> report (2014</a:t>
            </a:r>
            <a:r>
              <a:rPr lang="en-US" sz="2000" dirty="0" smtClean="0"/>
              <a:t>), citizen science data suggest there have </a:t>
            </a:r>
            <a:r>
              <a:rPr lang="en-US" sz="2000" u="sng" dirty="0" smtClean="0"/>
              <a:t>already</a:t>
            </a:r>
            <a:r>
              <a:rPr lang="en-US" sz="2000" dirty="0" smtClean="0"/>
              <a:t> been changes in the ranges, migratory patterns, and abundance of bird species that correlate with changes in climate conditions. This can help scientists predict how such trends may continue in the future.</a:t>
            </a:r>
            <a:endParaRPr lang="en-US" sz="2000" dirty="0"/>
          </a:p>
        </p:txBody>
      </p:sp>
      <p:pic>
        <p:nvPicPr>
          <p:cNvPr id="14" name="Picture 13">
            <a:hlinkClick r:id="rId2"/>
          </p:cNvPr>
          <p:cNvPicPr>
            <a:picLocks noChangeAspect="1"/>
          </p:cNvPicPr>
          <p:nvPr/>
        </p:nvPicPr>
        <p:blipFill>
          <a:blip r:embed="rId3"/>
          <a:stretch>
            <a:fillRect/>
          </a:stretch>
        </p:blipFill>
        <p:spPr>
          <a:xfrm>
            <a:off x="3772881" y="4431341"/>
            <a:ext cx="3853991" cy="2189326"/>
          </a:xfrm>
          <a:prstGeom prst="rect">
            <a:avLst/>
          </a:prstGeom>
        </p:spPr>
      </p:pic>
    </p:spTree>
    <p:extLst>
      <p:ext uri="{BB962C8B-B14F-4D97-AF65-F5344CB8AC3E}">
        <p14:creationId xmlns:p14="http://schemas.microsoft.com/office/powerpoint/2010/main" val="2245109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b="1" dirty="0"/>
              <a:t>What stories are the data </a:t>
            </a:r>
            <a:r>
              <a:rPr lang="en-US" b="1" dirty="0" smtClean="0"/>
              <a:t>telling about real-world science topics?</a:t>
            </a:r>
            <a:endParaRPr lang="en-US" b="1" dirty="0"/>
          </a:p>
        </p:txBody>
      </p:sp>
      <p:sp>
        <p:nvSpPr>
          <p:cNvPr id="13" name="Text Placeholder 1"/>
          <p:cNvSpPr txBox="1">
            <a:spLocks/>
          </p:cNvSpPr>
          <p:nvPr/>
        </p:nvSpPr>
        <p:spPr>
          <a:xfrm>
            <a:off x="2369475" y="1741469"/>
            <a:ext cx="6214973" cy="47062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t>Examining changes over geographic space</a:t>
            </a:r>
          </a:p>
          <a:p>
            <a:r>
              <a:rPr lang="en-US" sz="2000" i="1" dirty="0" smtClean="0"/>
              <a:t>Example: </a:t>
            </a:r>
            <a:r>
              <a:rPr lang="en-US" sz="2000" dirty="0" smtClean="0"/>
              <a:t>Based on citizen science data collected over a broad geographic area, scientists can create models that predict where species’ ranges may shift in the future given changes already being observed</a:t>
            </a:r>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a:p>
          <a:p>
            <a:pPr marL="0" indent="0">
              <a:buNone/>
            </a:pPr>
            <a:endParaRPr lang="en-US" sz="2000" dirty="0" smtClean="0"/>
          </a:p>
          <a:p>
            <a:pPr marL="0" indent="0">
              <a:buNone/>
            </a:pPr>
            <a:endParaRPr lang="en-US" sz="2000" dirty="0" smtClean="0"/>
          </a:p>
          <a:p>
            <a:pPr marL="0" indent="0">
              <a:buNone/>
            </a:pPr>
            <a:endParaRPr lang="en-US" sz="2000" dirty="0" smtClean="0">
              <a:hlinkClick r:id="rId2"/>
            </a:endParaRPr>
          </a:p>
          <a:p>
            <a:pPr marL="0" indent="0">
              <a:buNone/>
            </a:pPr>
            <a:r>
              <a:rPr lang="en-US" sz="2000" dirty="0" smtClean="0">
                <a:hlinkClick r:id="rId2"/>
              </a:rPr>
              <a:t>http</a:t>
            </a:r>
            <a:r>
              <a:rPr lang="en-US" sz="2000" dirty="0">
                <a:hlinkClick r:id="rId2"/>
              </a:rPr>
              <a:t>://climate.audubon.org/birds/balori/baltimore-oriole</a:t>
            </a:r>
            <a:endParaRPr lang="en-US" sz="2000" dirty="0"/>
          </a:p>
          <a:p>
            <a:endParaRPr lang="en-US" sz="2000" dirty="0" smtClean="0"/>
          </a:p>
        </p:txBody>
      </p:sp>
      <p:pic>
        <p:nvPicPr>
          <p:cNvPr id="3" name="Picture 2"/>
          <p:cNvPicPr>
            <a:picLocks noChangeAspect="1"/>
          </p:cNvPicPr>
          <p:nvPr/>
        </p:nvPicPr>
        <p:blipFill>
          <a:blip r:embed="rId3"/>
          <a:stretch>
            <a:fillRect/>
          </a:stretch>
        </p:blipFill>
        <p:spPr>
          <a:xfrm>
            <a:off x="3888752" y="3854083"/>
            <a:ext cx="2857146" cy="2147154"/>
          </a:xfrm>
          <a:prstGeom prst="rect">
            <a:avLst/>
          </a:prstGeom>
        </p:spPr>
      </p:pic>
    </p:spTree>
    <p:extLst>
      <p:ext uri="{BB962C8B-B14F-4D97-AF65-F5344CB8AC3E}">
        <p14:creationId xmlns:p14="http://schemas.microsoft.com/office/powerpoint/2010/main" val="2991409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 y="336283"/>
            <a:ext cx="9049986" cy="1143000"/>
          </a:xfrm>
        </p:spPr>
        <p:txBody>
          <a:bodyPr>
            <a:noAutofit/>
          </a:bodyPr>
          <a:lstStyle/>
          <a:p>
            <a:pPr marL="0" indent="0"/>
            <a:r>
              <a:rPr lang="en-US" sz="3200" b="1" dirty="0" smtClean="0"/>
              <a:t>How could citizen science help you </a:t>
            </a:r>
            <a:br>
              <a:rPr lang="en-US" sz="3200" b="1" dirty="0" smtClean="0"/>
            </a:br>
            <a:r>
              <a:rPr lang="en-US" sz="3200" b="1" dirty="0" smtClean="0"/>
              <a:t>engage your students with data related to the </a:t>
            </a:r>
            <a:br>
              <a:rPr lang="en-US" sz="3200" b="1" dirty="0" smtClean="0"/>
            </a:br>
            <a:r>
              <a:rPr lang="en-US" sz="3200" b="1" dirty="0" smtClean="0"/>
              <a:t>topics in your science curriculum?</a:t>
            </a:r>
            <a:endParaRPr lang="en-US" sz="3200" b="1" dirty="0"/>
          </a:p>
        </p:txBody>
      </p:sp>
      <p:sp>
        <p:nvSpPr>
          <p:cNvPr id="13" name="Text Placeholder 1"/>
          <p:cNvSpPr txBox="1">
            <a:spLocks/>
          </p:cNvSpPr>
          <p:nvPr/>
        </p:nvSpPr>
        <p:spPr>
          <a:xfrm>
            <a:off x="2369475" y="1741469"/>
            <a:ext cx="6214973" cy="47062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smtClean="0"/>
          </a:p>
        </p:txBody>
      </p:sp>
      <p:sp>
        <p:nvSpPr>
          <p:cNvPr id="3" name="TextBox 2"/>
          <p:cNvSpPr txBox="1"/>
          <p:nvPr/>
        </p:nvSpPr>
        <p:spPr>
          <a:xfrm>
            <a:off x="2108376" y="2330179"/>
            <a:ext cx="6476072" cy="3662541"/>
          </a:xfrm>
          <a:prstGeom prst="rect">
            <a:avLst/>
          </a:prstGeom>
          <a:noFill/>
        </p:spPr>
        <p:txBody>
          <a:bodyPr wrap="square" rtlCol="0">
            <a:spAutoFit/>
          </a:bodyPr>
          <a:lstStyle/>
          <a:p>
            <a:r>
              <a:rPr lang="en-US" sz="2800" b="1" dirty="0" smtClean="0"/>
              <a:t>Your task: </a:t>
            </a:r>
          </a:p>
          <a:p>
            <a:pPr marL="285750" indent="-285750">
              <a:buFont typeface="Arial"/>
              <a:buChar char="•"/>
            </a:pPr>
            <a:r>
              <a:rPr lang="en-US" sz="2800" dirty="0" smtClean="0"/>
              <a:t>On your own or with a partner who teaches at your grade level, take a guided tour (posted online) of a citizen science project that connects with a science topic taught at your grade level. You will have ~15 minutes.</a:t>
            </a:r>
            <a:endParaRPr lang="en-US" sz="2800" dirty="0"/>
          </a:p>
          <a:p>
            <a:endParaRPr lang="en-US" b="1" dirty="0" smtClean="0"/>
          </a:p>
          <a:p>
            <a:endParaRPr lang="en-US" dirty="0"/>
          </a:p>
        </p:txBody>
      </p:sp>
    </p:spTree>
    <p:extLst>
      <p:ext uri="{BB962C8B-B14F-4D97-AF65-F5344CB8AC3E}">
        <p14:creationId xmlns:p14="http://schemas.microsoft.com/office/powerpoint/2010/main" val="2519144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 y="225322"/>
            <a:ext cx="9049986" cy="1143000"/>
          </a:xfrm>
        </p:spPr>
        <p:txBody>
          <a:bodyPr>
            <a:noAutofit/>
          </a:bodyPr>
          <a:lstStyle/>
          <a:p>
            <a:pPr marL="0" indent="0"/>
            <a:r>
              <a:rPr lang="en-US" sz="3200" b="1" dirty="0" smtClean="0"/>
              <a:t>How could citizen science help you </a:t>
            </a:r>
            <a:br>
              <a:rPr lang="en-US" sz="3200" b="1" dirty="0" smtClean="0"/>
            </a:br>
            <a:r>
              <a:rPr lang="en-US" sz="3200" b="1" dirty="0" smtClean="0"/>
              <a:t>engage your students with data related to the </a:t>
            </a:r>
            <a:br>
              <a:rPr lang="en-US" sz="3200" b="1" dirty="0" smtClean="0"/>
            </a:br>
            <a:r>
              <a:rPr lang="en-US" sz="3200" b="1" dirty="0" smtClean="0"/>
              <a:t>topics in your science curriculum?</a:t>
            </a:r>
            <a:endParaRPr lang="en-US" sz="3200" b="1" dirty="0"/>
          </a:p>
        </p:txBody>
      </p:sp>
      <p:sp>
        <p:nvSpPr>
          <p:cNvPr id="13" name="Text Placeholder 1"/>
          <p:cNvSpPr txBox="1">
            <a:spLocks/>
          </p:cNvSpPr>
          <p:nvPr/>
        </p:nvSpPr>
        <p:spPr>
          <a:xfrm>
            <a:off x="2369475" y="1741469"/>
            <a:ext cx="6214973" cy="47062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dirty="0" smtClean="0"/>
          </a:p>
        </p:txBody>
      </p:sp>
      <p:graphicFrame>
        <p:nvGraphicFramePr>
          <p:cNvPr id="4" name="Table 3"/>
          <p:cNvGraphicFramePr>
            <a:graphicFrameLocks noGrp="1"/>
          </p:cNvGraphicFramePr>
          <p:nvPr>
            <p:extLst>
              <p:ext uri="{D42A27DB-BD31-4B8C-83A1-F6EECF244321}">
                <p14:modId xmlns:p14="http://schemas.microsoft.com/office/powerpoint/2010/main" val="2577302753"/>
              </p:ext>
            </p:extLst>
          </p:nvPr>
        </p:nvGraphicFramePr>
        <p:xfrm>
          <a:off x="49320" y="1697722"/>
          <a:ext cx="9094681" cy="5076030"/>
        </p:xfrm>
        <a:graphic>
          <a:graphicData uri="http://schemas.openxmlformats.org/drawingml/2006/table">
            <a:tbl>
              <a:tblPr firstRow="1" bandRow="1">
                <a:tableStyleId>{10A1B5D5-9B99-4C35-A422-299274C87663}</a:tableStyleId>
              </a:tblPr>
              <a:tblGrid>
                <a:gridCol w="2071150"/>
                <a:gridCol w="2197603"/>
                <a:gridCol w="2411970"/>
                <a:gridCol w="2413958"/>
              </a:tblGrid>
              <a:tr h="0">
                <a:tc>
                  <a:txBody>
                    <a:bodyPr/>
                    <a:lstStyle/>
                    <a:p>
                      <a:pPr algn="ctr"/>
                      <a:r>
                        <a:rPr lang="en-US" sz="1200" dirty="0" smtClean="0"/>
                        <a:t>Citizen science project</a:t>
                      </a:r>
                      <a:endParaRPr lang="en-US" sz="1200" dirty="0"/>
                    </a:p>
                  </a:txBody>
                  <a:tcPr/>
                </a:tc>
                <a:tc>
                  <a:txBody>
                    <a:bodyPr/>
                    <a:lstStyle/>
                    <a:p>
                      <a:pPr algn="ctr"/>
                      <a:r>
                        <a:rPr lang="en-US" sz="1200" dirty="0" smtClean="0"/>
                        <a:t>Journey North (observing</a:t>
                      </a:r>
                      <a:r>
                        <a:rPr lang="en-US" sz="1200" baseline="0" dirty="0" smtClean="0"/>
                        <a:t> butterfly </a:t>
                      </a:r>
                      <a:r>
                        <a:rPr lang="en-US" sz="1200" dirty="0" smtClean="0"/>
                        <a:t>migration)</a:t>
                      </a:r>
                      <a:endParaRPr lang="en-US" sz="1200" dirty="0"/>
                    </a:p>
                  </a:txBody>
                  <a:tcPr/>
                </a:tc>
                <a:tc>
                  <a:txBody>
                    <a:bodyPr/>
                    <a:lstStyle/>
                    <a:p>
                      <a:pPr algn="ctr"/>
                      <a:r>
                        <a:rPr lang="en-US" sz="1200" dirty="0" smtClean="0"/>
                        <a:t>Project</a:t>
                      </a:r>
                      <a:r>
                        <a:rPr lang="en-US" sz="1200" baseline="0" dirty="0" smtClean="0"/>
                        <a:t> </a:t>
                      </a:r>
                      <a:r>
                        <a:rPr lang="en-US" sz="1200" baseline="0" dirty="0" err="1" smtClean="0"/>
                        <a:t>BudBurst</a:t>
                      </a:r>
                      <a:r>
                        <a:rPr lang="en-US" sz="1200" baseline="0" dirty="0" smtClean="0"/>
                        <a:t> (observing seasons and plants)</a:t>
                      </a:r>
                      <a:endParaRPr lang="en-US" sz="1200" dirty="0"/>
                    </a:p>
                  </a:txBody>
                  <a:tcPr/>
                </a:tc>
                <a:tc>
                  <a:txBody>
                    <a:bodyPr/>
                    <a:lstStyle/>
                    <a:p>
                      <a:pPr algn="ctr"/>
                      <a:r>
                        <a:rPr lang="en-US" sz="1200" dirty="0" err="1" smtClean="0"/>
                        <a:t>CoCoRahs</a:t>
                      </a:r>
                      <a:endParaRPr lang="en-US" sz="1200" dirty="0" smtClean="0"/>
                    </a:p>
                    <a:p>
                      <a:pPr algn="ctr"/>
                      <a:r>
                        <a:rPr lang="en-US" sz="1200" dirty="0" smtClean="0"/>
                        <a:t>(observing precipitation)</a:t>
                      </a:r>
                      <a:endParaRPr lang="en-US" sz="1200" dirty="0"/>
                    </a:p>
                  </a:txBody>
                  <a:tcPr/>
                </a:tc>
              </a:tr>
              <a:tr h="891912">
                <a:tc>
                  <a:txBody>
                    <a:bodyPr/>
                    <a:lstStyle/>
                    <a:p>
                      <a:r>
                        <a:rPr lang="en-US" sz="1600" dirty="0" smtClean="0"/>
                        <a:t>Possible</a:t>
                      </a:r>
                      <a:r>
                        <a:rPr lang="en-US" sz="1600" baseline="0" dirty="0" smtClean="0"/>
                        <a:t> </a:t>
                      </a:r>
                    </a:p>
                    <a:p>
                      <a:r>
                        <a:rPr lang="en-US" sz="1600" b="1" baseline="0" dirty="0" smtClean="0"/>
                        <a:t>1</a:t>
                      </a:r>
                      <a:r>
                        <a:rPr lang="en-US" sz="1600" b="1" baseline="30000" dirty="0" smtClean="0"/>
                        <a:t>st</a:t>
                      </a:r>
                      <a:r>
                        <a:rPr lang="en-US" sz="1600" b="1" baseline="0" dirty="0" smtClean="0"/>
                        <a:t> grade </a:t>
                      </a:r>
                    </a:p>
                    <a:p>
                      <a:r>
                        <a:rPr lang="en-US" sz="1600" baseline="0" dirty="0" smtClean="0"/>
                        <a:t>Topics </a:t>
                      </a:r>
                      <a:endParaRPr lang="en-US" sz="1600" dirty="0"/>
                    </a:p>
                  </a:txBody>
                  <a:tcPr/>
                </a:tc>
                <a:tc>
                  <a:txBody>
                    <a:bodyPr/>
                    <a:lstStyle/>
                    <a:p>
                      <a:pPr marL="171450" indent="-171450">
                        <a:buFont typeface="Arial"/>
                        <a:buChar char="•"/>
                      </a:pPr>
                      <a:r>
                        <a:rPr lang="en-US" sz="1000" dirty="0" smtClean="0"/>
                        <a:t>Environmental</a:t>
                      </a:r>
                      <a:r>
                        <a:rPr lang="en-US" sz="1000" baseline="0" dirty="0" smtClean="0"/>
                        <a:t> issues</a:t>
                      </a:r>
                    </a:p>
                    <a:p>
                      <a:pPr marL="0" indent="0">
                        <a:buFont typeface="Arial"/>
                        <a:buNone/>
                      </a:pPr>
                      <a:endParaRPr lang="en-US" sz="1000" dirty="0"/>
                    </a:p>
                  </a:txBody>
                  <a:tcPr/>
                </a:tc>
                <a:tc>
                  <a:txBody>
                    <a:bodyPr/>
                    <a:lstStyle/>
                    <a:p>
                      <a:pPr marL="171450" indent="-171450">
                        <a:buFont typeface="Arial"/>
                        <a:buChar char="•"/>
                      </a:pPr>
                      <a:r>
                        <a:rPr lang="en-US" sz="1000" dirty="0" smtClean="0"/>
                        <a:t>Environmental issues </a:t>
                      </a:r>
                    </a:p>
                    <a:p>
                      <a:pPr marL="171450" indent="-171450">
                        <a:buFont typeface="Arial"/>
                        <a:buChar char="•"/>
                      </a:pPr>
                      <a:r>
                        <a:rPr lang="en-US" sz="1000" dirty="0" smtClean="0"/>
                        <a:t>Diversity</a:t>
                      </a:r>
                      <a:r>
                        <a:rPr lang="en-US" sz="1000" baseline="0" dirty="0" smtClean="0"/>
                        <a:t> of life </a:t>
                      </a:r>
                      <a:endParaRPr lang="en-US" sz="1000" dirty="0"/>
                    </a:p>
                  </a:txBody>
                  <a:tcPr/>
                </a:tc>
                <a:tc>
                  <a:txBody>
                    <a:bodyPr/>
                    <a:lstStyle/>
                    <a:p>
                      <a:pPr marL="285750" indent="-285750">
                        <a:buFont typeface="Arial"/>
                        <a:buChar char="•"/>
                      </a:pPr>
                      <a:r>
                        <a:rPr lang="en-US" sz="1000" dirty="0" smtClean="0"/>
                        <a:t>Water cycle</a:t>
                      </a:r>
                      <a:r>
                        <a:rPr lang="en-US" sz="1000" baseline="0" dirty="0" smtClean="0"/>
                        <a:t> </a:t>
                      </a:r>
                    </a:p>
                    <a:p>
                      <a:pPr marL="285750" indent="-285750">
                        <a:buFont typeface="Arial"/>
                        <a:buChar char="•"/>
                      </a:pPr>
                      <a:r>
                        <a:rPr lang="en-US" sz="1000" baseline="0" dirty="0" smtClean="0"/>
                        <a:t>Interactions between atmosphere and hydrosphere  </a:t>
                      </a:r>
                    </a:p>
                  </a:txBody>
                  <a:tcPr/>
                </a:tc>
              </a:tr>
              <a:tr h="8919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Possible</a:t>
                      </a:r>
                      <a:r>
                        <a:rPr lang="en-US" sz="16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2</a:t>
                      </a:r>
                      <a:r>
                        <a:rPr lang="en-US" sz="1600" b="1" baseline="30000" dirty="0" smtClean="0"/>
                        <a:t>nd</a:t>
                      </a:r>
                      <a:r>
                        <a:rPr lang="en-US" sz="1600" b="1" baseline="0" dirty="0" smtClean="0"/>
                        <a:t> grade </a:t>
                      </a:r>
                      <a:r>
                        <a:rPr lang="en-US" sz="1600" baseline="0" dirty="0" smtClean="0"/>
                        <a:t>topics</a:t>
                      </a:r>
                      <a:endParaRPr lang="en-US" sz="1600" dirty="0" smtClean="0"/>
                    </a:p>
                  </a:txBody>
                  <a:tcPr/>
                </a:tc>
                <a:tc>
                  <a:txBody>
                    <a:bodyPr/>
                    <a:lstStyle/>
                    <a:p>
                      <a:pPr marL="171450" indent="-171450">
                        <a:buFont typeface="Arial"/>
                        <a:buChar char="•"/>
                      </a:pPr>
                      <a:r>
                        <a:rPr lang="en-US" sz="1000" dirty="0" smtClean="0"/>
                        <a:t>Environmental</a:t>
                      </a:r>
                      <a:r>
                        <a:rPr lang="en-US" sz="1000" baseline="0" dirty="0" smtClean="0"/>
                        <a:t> issues</a:t>
                      </a:r>
                    </a:p>
                    <a:p>
                      <a:pPr marL="171450" indent="-171450">
                        <a:buFont typeface="Arial"/>
                        <a:buChar char="•"/>
                      </a:pPr>
                      <a:r>
                        <a:rPr lang="en-US" sz="1000" baseline="0" dirty="0" smtClean="0"/>
                        <a:t>Ecology </a:t>
                      </a:r>
                      <a:endParaRPr lang="en-US" sz="1000"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Environmental</a:t>
                      </a:r>
                      <a:r>
                        <a:rPr lang="en-US" sz="1000" baseline="0" dirty="0" smtClean="0"/>
                        <a:t> issues </a:t>
                      </a:r>
                      <a:endParaRPr lang="en-US" sz="1000" dirty="0" smtClean="0"/>
                    </a:p>
                    <a:p>
                      <a:endParaRPr lang="en-US" sz="1000" dirty="0"/>
                    </a:p>
                  </a:txBody>
                  <a:tcPr/>
                </a:tc>
                <a:tc>
                  <a:txBody>
                    <a:bodyPr/>
                    <a:lstStyle/>
                    <a:p>
                      <a:pPr marL="285750" indent="-285750">
                        <a:buFont typeface="Arial"/>
                        <a:buChar char="•"/>
                      </a:pPr>
                      <a:r>
                        <a:rPr lang="en-US" sz="1000" baseline="0" dirty="0" smtClean="0"/>
                        <a:t>Interactions between atmosphere and hydrosphere </a:t>
                      </a:r>
                    </a:p>
                  </a:txBody>
                  <a:tcPr/>
                </a:tc>
              </a:tr>
              <a:tr h="89191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Possible</a:t>
                      </a:r>
                      <a:r>
                        <a:rPr lang="en-US" sz="1600"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smtClean="0"/>
                        <a:t>3</a:t>
                      </a:r>
                      <a:r>
                        <a:rPr lang="en-US" sz="1600" b="1" baseline="30000" dirty="0" smtClean="0"/>
                        <a:t>rd</a:t>
                      </a:r>
                      <a:r>
                        <a:rPr lang="en-US" sz="1600" b="1" baseline="0" dirty="0" smtClean="0"/>
                        <a:t> grade </a:t>
                      </a:r>
                      <a:r>
                        <a:rPr lang="en-US" sz="1600" baseline="0" dirty="0" smtClean="0"/>
                        <a:t>topics</a:t>
                      </a:r>
                      <a:endParaRPr lang="en-US" sz="1600" dirty="0" smtClean="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Seasons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Environmental</a:t>
                      </a:r>
                      <a:r>
                        <a:rPr lang="en-US" sz="1000" baseline="0" dirty="0" smtClean="0"/>
                        <a:t> issues</a:t>
                      </a:r>
                      <a:endParaRPr lang="en-US" sz="100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000" dirty="0" smtClean="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Seasons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Environmental</a:t>
                      </a:r>
                      <a:r>
                        <a:rPr lang="en-US" sz="1000" baseline="0" dirty="0" smtClean="0"/>
                        <a:t> issues </a:t>
                      </a:r>
                      <a:endParaRPr lang="en-US" sz="100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000" dirty="0" smtClean="0"/>
                    </a:p>
                    <a:p>
                      <a:endParaRPr lang="en-US" sz="1000" dirty="0"/>
                    </a:p>
                  </a:txBody>
                  <a:tcPr/>
                </a:tc>
                <a:tc>
                  <a:txBody>
                    <a:bodyPr/>
                    <a:lstStyle/>
                    <a:p>
                      <a:pPr marL="285750" indent="-285750">
                        <a:buFont typeface="Arial"/>
                        <a:buChar char="•"/>
                      </a:pPr>
                      <a:r>
                        <a:rPr lang="en-US" sz="1000" dirty="0" smtClean="0"/>
                        <a:t>Water cycle </a:t>
                      </a:r>
                      <a:endParaRPr lang="en-US" sz="1000" dirty="0"/>
                    </a:p>
                  </a:txBody>
                  <a:tcPr/>
                </a:tc>
              </a:tr>
              <a:tr h="891912">
                <a:tc>
                  <a:txBody>
                    <a:bodyPr/>
                    <a:lstStyle/>
                    <a:p>
                      <a:r>
                        <a:rPr lang="en-US" sz="1600" dirty="0" smtClean="0"/>
                        <a:t>Possible</a:t>
                      </a:r>
                    </a:p>
                    <a:p>
                      <a:r>
                        <a:rPr lang="en-US" sz="1600" dirty="0" smtClean="0"/>
                        <a:t> </a:t>
                      </a:r>
                      <a:r>
                        <a:rPr lang="en-US" sz="1600" b="1" dirty="0" smtClean="0"/>
                        <a:t>4</a:t>
                      </a:r>
                      <a:r>
                        <a:rPr lang="en-US" sz="1600" b="1" baseline="30000" dirty="0" smtClean="0"/>
                        <a:t>th</a:t>
                      </a:r>
                      <a:r>
                        <a:rPr lang="en-US" sz="1600" b="1" dirty="0" smtClean="0"/>
                        <a:t> grade</a:t>
                      </a:r>
                      <a:r>
                        <a:rPr lang="en-US" sz="1600" dirty="0" smtClean="0"/>
                        <a:t> topics</a:t>
                      </a:r>
                      <a:endParaRPr lang="en-US" sz="1600"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baseline="0" dirty="0" smtClean="0"/>
                        <a:t>Ecology</a:t>
                      </a:r>
                      <a:endParaRPr lang="en-US" sz="1000" dirty="0" smtClean="0"/>
                    </a:p>
                    <a:p>
                      <a:pPr marL="0" indent="0">
                        <a:buFont typeface="Arial"/>
                        <a:buNone/>
                      </a:pPr>
                      <a:endParaRPr lang="en-US" sz="1000" dirty="0"/>
                    </a:p>
                  </a:txBody>
                  <a:tcPr/>
                </a:tc>
                <a:tc>
                  <a:txBody>
                    <a:bodyPr/>
                    <a:lstStyle/>
                    <a:p>
                      <a:pPr marL="171450" indent="-171450">
                        <a:buFont typeface="Arial"/>
                        <a:buChar char="•"/>
                      </a:pPr>
                      <a:r>
                        <a:rPr lang="en-US" sz="1000" dirty="0" smtClean="0"/>
                        <a:t>Slow changes, rapid changes</a:t>
                      </a:r>
                    </a:p>
                    <a:p>
                      <a:pPr marL="171450" indent="-171450">
                        <a:buFont typeface="Arial"/>
                        <a:buChar char="•"/>
                      </a:pPr>
                      <a:r>
                        <a:rPr lang="en-US" sz="1000" dirty="0" smtClean="0"/>
                        <a:t>Celestial bodies, celestial patterns</a:t>
                      </a:r>
                      <a:endParaRPr lang="en-US" sz="1000" dirty="0"/>
                    </a:p>
                  </a:txBody>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Water cycle </a:t>
                      </a:r>
                    </a:p>
                    <a:p>
                      <a:pPr marL="0" indent="0">
                        <a:buFont typeface="Arial"/>
                        <a:buNone/>
                      </a:pPr>
                      <a:endParaRPr lang="en-US" sz="1000" dirty="0"/>
                    </a:p>
                  </a:txBody>
                  <a:tcPr/>
                </a:tc>
              </a:tr>
              <a:tr h="1051182">
                <a:tc>
                  <a:txBody>
                    <a:bodyPr/>
                    <a:lstStyle/>
                    <a:p>
                      <a:r>
                        <a:rPr lang="en-US" sz="1600" dirty="0" smtClean="0"/>
                        <a:t>Possible </a:t>
                      </a:r>
                    </a:p>
                    <a:p>
                      <a:r>
                        <a:rPr lang="en-US" sz="1600" b="1" dirty="0" smtClean="0"/>
                        <a:t>5</a:t>
                      </a:r>
                      <a:r>
                        <a:rPr lang="en-US" sz="1600" b="1" baseline="30000" dirty="0" smtClean="0"/>
                        <a:t>th</a:t>
                      </a:r>
                      <a:r>
                        <a:rPr lang="en-US" sz="1600" b="1" dirty="0" smtClean="0"/>
                        <a:t> grade</a:t>
                      </a:r>
                      <a:r>
                        <a:rPr lang="en-US" sz="1600" dirty="0" smtClean="0"/>
                        <a:t> topics</a:t>
                      </a:r>
                      <a:endParaRPr lang="en-US" sz="1600" dirty="0"/>
                    </a:p>
                  </a:txBody>
                  <a:tcPr/>
                </a:tc>
                <a:tc>
                  <a:txBody>
                    <a:bodyPr/>
                    <a:lstStyle/>
                    <a:p>
                      <a:pPr marL="171450" indent="-171450">
                        <a:buFont typeface="Arial"/>
                        <a:buChar char="•"/>
                      </a:pPr>
                      <a:endParaRPr lang="en-US" sz="1000" dirty="0"/>
                    </a:p>
                  </a:txBody>
                  <a:tcPr/>
                </a:tc>
                <a:tc>
                  <a:txBody>
                    <a:bodyPr/>
                    <a:lstStyle/>
                    <a:p>
                      <a:pPr marL="171450" indent="-171450">
                        <a:buFont typeface="Arial"/>
                        <a:buChar char="•"/>
                      </a:pPr>
                      <a:r>
                        <a:rPr lang="en-US" sz="1000" dirty="0" smtClean="0"/>
                        <a:t>Slow changes, rapid changes </a:t>
                      </a:r>
                    </a:p>
                    <a:p>
                      <a:pPr marL="171450" indent="-171450">
                        <a:buFont typeface="Arial"/>
                        <a:buChar char="•"/>
                      </a:pPr>
                      <a:r>
                        <a:rPr lang="en-US" sz="1000" dirty="0" smtClean="0"/>
                        <a:t>Celestial bodies, celestial patterns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Classification </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sz="1000" dirty="0" smtClean="0"/>
                        <a:t>Water cycle</a:t>
                      </a:r>
                    </a:p>
                    <a:p>
                      <a:pPr marL="0" indent="0">
                        <a:buFont typeface="Arial"/>
                        <a:buNone/>
                      </a:pPr>
                      <a:endParaRPr lang="en-US" sz="1000" dirty="0"/>
                    </a:p>
                  </a:txBody>
                  <a:tcPr/>
                </a:tc>
              </a:tr>
            </a:tbl>
          </a:graphicData>
        </a:graphic>
      </p:graphicFrame>
    </p:spTree>
    <p:extLst>
      <p:ext uri="{BB962C8B-B14F-4D97-AF65-F5344CB8AC3E}">
        <p14:creationId xmlns:p14="http://schemas.microsoft.com/office/powerpoint/2010/main" val="15302823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7638</TotalTime>
  <Words>385</Words>
  <Application>Microsoft Office PowerPoint</Application>
  <PresentationFormat>On-screen Show (4:3)</PresentationFormat>
  <Paragraphs>67</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Engaging Learners in  Citizen Science  Data Exploration: A Focus on Climate-Related  Citizen Science Initiatives   </vt:lpstr>
      <vt:lpstr>Team Reflection </vt:lpstr>
      <vt:lpstr>What happens to the data?</vt:lpstr>
      <vt:lpstr>Exploring the larger dataset</vt:lpstr>
      <vt:lpstr>What stories are the data telling about real-world science topics?</vt:lpstr>
      <vt:lpstr>What stories are the data telling about real-world science topics?</vt:lpstr>
      <vt:lpstr>How could citizen science help you  engage your students with data related to the  topics in your science curriculum?</vt:lpstr>
      <vt:lpstr>How could citizen science help you  engage your students with data related to the  topics in your science curriculum?</vt:lpstr>
    </vt:vector>
  </TitlesOfParts>
  <Company>University of Maryland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Technology  in Science Education:  Citizen Science (Part 2)  EDCI 372</dc:title>
  <dc:creator>emily h</dc:creator>
  <cp:lastModifiedBy>Wayne G. Breslyn</cp:lastModifiedBy>
  <cp:revision>31</cp:revision>
  <dcterms:created xsi:type="dcterms:W3CDTF">2015-09-09T15:30:58Z</dcterms:created>
  <dcterms:modified xsi:type="dcterms:W3CDTF">2015-12-19T05:02:44Z</dcterms:modified>
</cp:coreProperties>
</file>