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0" r:id="rId1"/>
    <p:sldMasterId id="2147483825" r:id="rId2"/>
  </p:sldMasterIdLst>
  <p:notesMasterIdLst>
    <p:notesMasterId r:id="rId16"/>
  </p:notesMasterIdLst>
  <p:sldIdLst>
    <p:sldId id="258" r:id="rId3"/>
    <p:sldId id="272" r:id="rId4"/>
    <p:sldId id="259" r:id="rId5"/>
    <p:sldId id="260" r:id="rId6"/>
    <p:sldId id="262" r:id="rId7"/>
    <p:sldId id="264" r:id="rId8"/>
    <p:sldId id="265" r:id="rId9"/>
    <p:sldId id="268" r:id="rId10"/>
    <p:sldId id="269" r:id="rId11"/>
    <p:sldId id="270" r:id="rId12"/>
    <p:sldId id="266" r:id="rId13"/>
    <p:sldId id="271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571" autoAdjust="0"/>
  </p:normalViewPr>
  <p:slideViewPr>
    <p:cSldViewPr snapToGrid="0" snapToObjects="1">
      <p:cViewPr varScale="1">
        <p:scale>
          <a:sx n="45" d="100"/>
          <a:sy n="45" d="100"/>
        </p:scale>
        <p:origin x="1083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9AE76-5848-2C4D-B0E2-D33A918FCDE9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9744A-259D-1344-9CC1-29DE5B6F6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2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2444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744A-259D-1344-9CC1-29DE5B6F66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9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744A-259D-1344-9CC1-29DE5B6F66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9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744A-259D-1344-9CC1-29DE5B6F66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9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 smtClean="0">
                <a:solidFill>
                  <a:schemeClr val="accent3">
                    <a:lumMod val="50000"/>
                  </a:schemeClr>
                </a:solidFill>
              </a:rPr>
              <a:t>The National Audubon Society has completed a continental analysis of how North America’s birds may respond to future climate change. </a:t>
            </a:r>
            <a:r>
              <a:rPr lang="en-US" sz="1200" b="1" i="1" u="sng" dirty="0" smtClean="0">
                <a:solidFill>
                  <a:schemeClr val="accent3">
                    <a:lumMod val="50000"/>
                  </a:schemeClr>
                </a:solidFill>
              </a:rPr>
              <a:t>Using extensive citizen science data… </a:t>
            </a:r>
            <a:r>
              <a:rPr lang="en-US" sz="1200" i="1" dirty="0" smtClean="0">
                <a:solidFill>
                  <a:schemeClr val="accent3">
                    <a:lumMod val="50000"/>
                  </a:schemeClr>
                </a:solidFill>
              </a:rPr>
              <a:t>we developed models that characterize the relationship between the distribution of each species and climate. Then, we used our models to forecast species distributions to future time periods.</a:t>
            </a:r>
          </a:p>
          <a:p>
            <a:pPr algn="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(National Audubon Society, 2014)</a:t>
            </a:r>
            <a:endParaRPr lang="en-US" dirty="0" smtClean="0"/>
          </a:p>
          <a:p>
            <a:pPr>
              <a:spcAft>
                <a:spcPts val="0"/>
              </a:spcAft>
              <a:buFont typeface="Arial"/>
              <a:buNone/>
            </a:pPr>
            <a:r>
              <a:rPr lang="en-US" dirty="0" smtClean="0"/>
              <a:t>Benefits</a:t>
            </a:r>
            <a:r>
              <a:rPr lang="en-US" baseline="0" dirty="0" smtClean="0"/>
              <a:t> for science community:</a:t>
            </a:r>
            <a:endParaRPr lang="en-US" dirty="0" smtClean="0"/>
          </a:p>
          <a:p>
            <a:pPr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Data collected over broad geographic area</a:t>
            </a:r>
          </a:p>
          <a:p>
            <a:pPr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More data collected in less time</a:t>
            </a:r>
          </a:p>
          <a:p>
            <a:endParaRPr lang="en-US" dirty="0" smtClean="0"/>
          </a:p>
          <a:p>
            <a:r>
              <a:rPr lang="en-US" dirty="0" smtClean="0"/>
              <a:t>Benefits for participants: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Positive</a:t>
            </a:r>
            <a:r>
              <a:rPr lang="en-US" baseline="0" dirty="0" smtClean="0"/>
              <a:t> attitudes toward science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New science-related knowledge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Coming to see oneself as a “science person”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744A-259D-1344-9CC1-29DE5B6F66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22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744A-259D-1344-9CC1-29DE5B6F66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744A-259D-1344-9CC1-29DE5B6F66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9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744A-259D-1344-9CC1-29DE5B6F66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9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744A-259D-1344-9CC1-29DE5B6F66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9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744A-259D-1344-9CC1-29DE5B6F66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9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744A-259D-1344-9CC1-29DE5B6F66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9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0B0D7F6C-6F38-964F-86AF-BF407A0BDE39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7F6C-6F38-964F-86AF-BF407A0BDE39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74D3-2646-9E45-A1BC-1886D9CF150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7F6C-6F38-964F-86AF-BF407A0BDE39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74D3-2646-9E45-A1BC-1886D9CF1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7F6C-6F38-964F-86AF-BF407A0BDE39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74D3-2646-9E45-A1BC-1886D9CF1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7F6C-6F38-964F-86AF-BF407A0BDE39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74D3-2646-9E45-A1BC-1886D9CF1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7F6C-6F38-964F-86AF-BF407A0BDE39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74D3-2646-9E45-A1BC-1886D9CF1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222170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629707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216410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057187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64821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7F6C-6F38-964F-86AF-BF407A0BDE39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74D3-2646-9E45-A1BC-1886D9CF1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338430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994148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956424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259922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25369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55190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0B0D7F6C-6F38-964F-86AF-BF407A0BDE39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7F6C-6F38-964F-86AF-BF407A0BDE39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74D3-2646-9E45-A1BC-1886D9CF1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7F6C-6F38-964F-86AF-BF407A0BDE39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74D3-2646-9E45-A1BC-1886D9CF1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7F6C-6F38-964F-86AF-BF407A0BDE39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74D3-2646-9E45-A1BC-1886D9CF1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7F6C-6F38-964F-86AF-BF407A0BDE39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74D3-2646-9E45-A1BC-1886D9CF1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7F6C-6F38-964F-86AF-BF407A0BDE39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74D3-2646-9E45-A1BC-1886D9CF1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7F6C-6F38-964F-86AF-BF407A0BDE39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0B0D7F6C-6F38-964F-86AF-BF407A0BDE39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07474D3-2646-9E45-A1BC-1886D9CF15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 kern="0"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kern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459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ransition spd="med"/>
  <p:txStyles>
    <p:titleStyle>
      <a:lvl1pPr algn="ctr" defTabSz="457200">
        <a:defRPr sz="4400">
          <a:latin typeface="Calibri"/>
          <a:ea typeface="Calibri"/>
          <a:cs typeface="Calibri"/>
          <a:sym typeface="Calibri"/>
        </a:defRPr>
      </a:lvl1pPr>
      <a:lvl2pPr algn="ctr" defTabSz="457200">
        <a:defRPr sz="4400">
          <a:latin typeface="Calibri"/>
          <a:ea typeface="Calibri"/>
          <a:cs typeface="Calibri"/>
          <a:sym typeface="Calibri"/>
        </a:defRPr>
      </a:lvl2pPr>
      <a:lvl3pPr algn="ctr" defTabSz="457200">
        <a:defRPr sz="4400">
          <a:latin typeface="Calibri"/>
          <a:ea typeface="Calibri"/>
          <a:cs typeface="Calibri"/>
          <a:sym typeface="Calibri"/>
        </a:defRPr>
      </a:lvl3pPr>
      <a:lvl4pPr algn="ctr" defTabSz="457200">
        <a:defRPr sz="4400">
          <a:latin typeface="Calibri"/>
          <a:ea typeface="Calibri"/>
          <a:cs typeface="Calibri"/>
          <a:sym typeface="Calibri"/>
        </a:defRPr>
      </a:lvl4pPr>
      <a:lvl5pPr algn="ctr" defTabSz="457200">
        <a:defRPr sz="4400">
          <a:latin typeface="Calibri"/>
          <a:ea typeface="Calibri"/>
          <a:cs typeface="Calibri"/>
          <a:sym typeface="Calibri"/>
        </a:defRPr>
      </a:lvl5pPr>
      <a:lvl6pPr algn="ctr" defTabSz="457200">
        <a:defRPr sz="4400">
          <a:latin typeface="Calibri"/>
          <a:ea typeface="Calibri"/>
          <a:cs typeface="Calibri"/>
          <a:sym typeface="Calibri"/>
        </a:defRPr>
      </a:lvl6pPr>
      <a:lvl7pPr algn="ctr" defTabSz="457200">
        <a:defRPr sz="4400">
          <a:latin typeface="Calibri"/>
          <a:ea typeface="Calibri"/>
          <a:cs typeface="Calibri"/>
          <a:sym typeface="Calibri"/>
        </a:defRPr>
      </a:lvl7pPr>
      <a:lvl8pPr algn="ctr" defTabSz="457200">
        <a:defRPr sz="4400">
          <a:latin typeface="Calibri"/>
          <a:ea typeface="Calibri"/>
          <a:cs typeface="Calibri"/>
          <a:sym typeface="Calibri"/>
        </a:defRPr>
      </a:lvl8pPr>
      <a:lvl9pPr algn="ctr" defTabSz="457200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bskids.org/scigirls/videos/nature-nurtur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limate.audubon.org/article/audubon-report-glanc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88" y="1726486"/>
            <a:ext cx="6439647" cy="401320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/>
              <a:t>Engaging Learners </a:t>
            </a:r>
            <a:endParaRPr lang="en-US" sz="48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 smtClean="0"/>
              <a:t>in </a:t>
            </a:r>
            <a:r>
              <a:rPr lang="en-US" sz="4800" b="1" dirty="0"/>
              <a:t>Citizen Science </a:t>
            </a:r>
            <a:endParaRPr lang="en-US" sz="48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 smtClean="0"/>
              <a:t>Data Collection</a:t>
            </a:r>
            <a:endParaRPr lang="en-US" sz="44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i="1" dirty="0" smtClean="0"/>
              <a:t>A </a:t>
            </a:r>
            <a:r>
              <a:rPr lang="en-US" sz="3600" b="1" i="1" dirty="0"/>
              <a:t>Focus on Birds </a:t>
            </a:r>
            <a:r>
              <a:rPr lang="en-US" sz="3600" b="1" i="1" dirty="0" smtClean="0"/>
              <a:t>and </a:t>
            </a:r>
            <a:r>
              <a:rPr lang="en-US" sz="3600" b="1" i="1" dirty="0"/>
              <a:t>Climate </a:t>
            </a:r>
            <a:endParaRPr lang="en-US" sz="36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520269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Reporting your data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319304"/>
            <a:ext cx="5968999" cy="56148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Record the date and requested </a:t>
            </a:r>
            <a:r>
              <a:rPr lang="en-US" dirty="0" err="1" smtClean="0"/>
              <a:t>birdwatching</a:t>
            </a:r>
            <a:r>
              <a:rPr lang="en-US" dirty="0" smtClean="0"/>
              <a:t> area info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</p:txBody>
      </p:sp>
      <p:pic>
        <p:nvPicPr>
          <p:cNvPr id="4" name="Picture 3" descr="Screen Shot 2015-09-09 at 9.19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247" y="2634525"/>
            <a:ext cx="3979874" cy="31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7741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Reporting your data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319304"/>
            <a:ext cx="6113891" cy="56148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Record your bird sighting info. For </a:t>
            </a:r>
            <a:r>
              <a:rPr lang="en-US" b="1" dirty="0" smtClean="0"/>
              <a:t>each</a:t>
            </a:r>
            <a:r>
              <a:rPr lang="en-US" dirty="0" smtClean="0"/>
              <a:t> of the 16 species, indicate </a:t>
            </a:r>
            <a:r>
              <a:rPr lang="en-US" i="1" dirty="0" smtClean="0"/>
              <a:t>Yes</a:t>
            </a:r>
            <a:r>
              <a:rPr lang="en-US" dirty="0" smtClean="0"/>
              <a:t>, </a:t>
            </a:r>
            <a:r>
              <a:rPr lang="en-US" i="1" dirty="0" smtClean="0"/>
              <a:t>No</a:t>
            </a:r>
            <a:r>
              <a:rPr lang="en-US" dirty="0" smtClean="0"/>
              <a:t>, or </a:t>
            </a:r>
            <a:r>
              <a:rPr lang="en-US" i="1" dirty="0" smtClean="0"/>
              <a:t>Unsure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</p:txBody>
      </p:sp>
      <p:pic>
        <p:nvPicPr>
          <p:cNvPr id="4" name="Picture 3" descr="Screen Shot 2015-09-09 at 9.22.3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26" y="3095880"/>
            <a:ext cx="2594710" cy="3455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708" y="3095880"/>
            <a:ext cx="2585788" cy="345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4983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Reporting your data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319304"/>
            <a:ext cx="6113891" cy="56148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Submit your data!</a:t>
            </a:r>
          </a:p>
          <a:p>
            <a:pPr marL="514350" indent="-514350">
              <a:buAutoNum type="arabicPeriod"/>
            </a:pPr>
            <a:endParaRPr lang="en-US" dirty="0" smtClean="0"/>
          </a:p>
        </p:txBody>
      </p:sp>
      <p:pic>
        <p:nvPicPr>
          <p:cNvPr id="6" name="Picture 5" descr="Screen Shot 2015-09-09 at 9.23.4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36087"/>
            <a:ext cx="2756498" cy="3671396"/>
          </a:xfrm>
          <a:prstGeom prst="rect">
            <a:avLst/>
          </a:prstGeom>
        </p:spPr>
      </p:pic>
      <p:pic>
        <p:nvPicPr>
          <p:cNvPr id="7" name="Picture 6" descr="Screen Shot 2015-09-09 at 9.24.0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946" y="2336087"/>
            <a:ext cx="2737496" cy="367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4260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Have fun!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319304"/>
            <a:ext cx="5968999" cy="56148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At the end of the class period, please have one representative from your group find me in the classroom to return your team’s materials.</a:t>
            </a:r>
          </a:p>
          <a:p>
            <a:pPr marL="514350" indent="-514350">
              <a:buAutoNum type="arabicPeriod"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98820" y="6321687"/>
            <a:ext cx="7859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Raven image from: http</a:t>
            </a:r>
            <a:r>
              <a:rPr lang="en-US" sz="1200" dirty="0"/>
              <a:t>://</a:t>
            </a:r>
            <a:r>
              <a:rPr lang="en-US" sz="1200" dirty="0" err="1"/>
              <a:t>www.copyright</a:t>
            </a:r>
            <a:r>
              <a:rPr lang="en-US" sz="1200" dirty="0"/>
              <a:t>-free-</a:t>
            </a:r>
            <a:r>
              <a:rPr lang="en-US" sz="1200" dirty="0" err="1"/>
              <a:t>images.com</a:t>
            </a:r>
            <a:r>
              <a:rPr lang="en-US" sz="1200" dirty="0"/>
              <a:t>/fauna-animals-copyright-free-images/birds-copyright-free-images/ravens-and-crows-free-images/raven-sitting-on-end-of-</a:t>
            </a:r>
            <a:r>
              <a:rPr lang="en-US" sz="1200" dirty="0" err="1"/>
              <a:t>branch.jpg.html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679761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Pre-activity Review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48" y="3451412"/>
            <a:ext cx="4596482" cy="1957292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105"/>
            <a:ext cx="5892077" cy="234277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In preparation for today, you engaged with an informal science education resource: an episode of the PBS Kids show, </a:t>
            </a:r>
            <a:r>
              <a:rPr lang="en-US" i="1" dirty="0" err="1" smtClean="0"/>
              <a:t>SciGirls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54848" y="5592951"/>
            <a:ext cx="45964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Video clip (3:49): </a:t>
            </a:r>
            <a:r>
              <a:rPr lang="en-US" sz="1400" b="1" dirty="0">
                <a:solidFill>
                  <a:schemeClr val="accent2"/>
                </a:solidFill>
                <a:hlinkClick r:id="rId3"/>
              </a:rPr>
              <a:t>http://pbskids.org/scigirls/videos/nature-</a:t>
            </a:r>
            <a:r>
              <a:rPr lang="en-US" sz="1400" b="1" dirty="0" smtClean="0">
                <a:solidFill>
                  <a:schemeClr val="accent2"/>
                </a:solidFill>
                <a:hlinkClick r:id="rId3"/>
              </a:rPr>
              <a:t>nurture</a:t>
            </a:r>
            <a:r>
              <a:rPr lang="en-US" sz="1400" b="1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en-US" sz="1400" dirty="0" smtClean="0"/>
              <a:t>(Select video labeled “Bird Watching”)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171996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Small group discussion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105"/>
            <a:ext cx="5892077" cy="3860100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US" dirty="0"/>
              <a:t>In the</a:t>
            </a:r>
            <a:r>
              <a:rPr lang="en-US" i="1" dirty="0"/>
              <a:t> </a:t>
            </a:r>
            <a:r>
              <a:rPr lang="en-US" i="1" dirty="0" err="1"/>
              <a:t>SciGirls</a:t>
            </a:r>
            <a:r>
              <a:rPr lang="en-US" i="1" dirty="0"/>
              <a:t> </a:t>
            </a:r>
            <a:r>
              <a:rPr lang="en-US" dirty="0"/>
              <a:t>episode, the girls collected and reported observational data about local bird populations that would be used by professional research scientists. </a:t>
            </a:r>
          </a:p>
          <a:p>
            <a:pPr marL="530679" indent="-514350">
              <a:buFont typeface="+mj-lt"/>
              <a:buAutoNum type="arabicPeriod"/>
            </a:pPr>
            <a:r>
              <a:rPr lang="en-US" dirty="0"/>
              <a:t>What do you think your students could gain from this kind of science learning experience? </a:t>
            </a:r>
          </a:p>
          <a:p>
            <a:pPr marL="530679" indent="-514350">
              <a:buFont typeface="+mj-lt"/>
              <a:buAutoNum type="arabicPeriod"/>
            </a:pPr>
            <a:r>
              <a:rPr lang="en-US" dirty="0"/>
              <a:t>What makes this approach to science engagement unique?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605" y="4991074"/>
            <a:ext cx="2695590" cy="14967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33016" y="6487816"/>
            <a:ext cx="29646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Image </a:t>
            </a:r>
            <a:r>
              <a:rPr lang="en-US" sz="1200" dirty="0">
                <a:solidFill>
                  <a:schemeClr val="bg1"/>
                </a:solidFill>
              </a:rPr>
              <a:t>from </a:t>
            </a:r>
            <a:r>
              <a:rPr lang="en-US" sz="1200" dirty="0" err="1">
                <a:solidFill>
                  <a:schemeClr val="bg1"/>
                </a:solidFill>
              </a:rPr>
              <a:t>www.pbslearningmedia.org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5113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What is Citizen Science?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174"/>
            <a:ext cx="6266329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Citizen science is </a:t>
            </a:r>
            <a:r>
              <a:rPr lang="en-US" b="1" dirty="0" smtClean="0"/>
              <a:t>public involvement in scientific research </a:t>
            </a:r>
            <a:r>
              <a:rPr lang="en-US" b="1" dirty="0"/>
              <a:t>activities in collaboration with the </a:t>
            </a:r>
            <a:r>
              <a:rPr lang="en-US" b="1" dirty="0" smtClean="0"/>
              <a:t>scientific community</a:t>
            </a:r>
            <a:r>
              <a:rPr lang="en-US" dirty="0" smtClean="0"/>
              <a:t>; also </a:t>
            </a:r>
            <a:r>
              <a:rPr lang="en-US" dirty="0"/>
              <a:t>called </a:t>
            </a:r>
            <a:r>
              <a:rPr lang="en-US" i="1" dirty="0"/>
              <a:t>p</a:t>
            </a:r>
            <a:r>
              <a:rPr lang="en-US" i="1" dirty="0" smtClean="0"/>
              <a:t>ublic </a:t>
            </a:r>
            <a:r>
              <a:rPr lang="en-US" i="1" dirty="0"/>
              <a:t>p</a:t>
            </a:r>
            <a:r>
              <a:rPr lang="en-US" i="1" dirty="0" smtClean="0"/>
              <a:t>articipation </a:t>
            </a:r>
            <a:r>
              <a:rPr lang="en-US" i="1" dirty="0"/>
              <a:t>in </a:t>
            </a:r>
            <a:r>
              <a:rPr lang="en-US" i="1" dirty="0" smtClean="0"/>
              <a:t>scientific </a:t>
            </a:r>
            <a:r>
              <a:rPr lang="en-US" i="1" dirty="0"/>
              <a:t>r</a:t>
            </a:r>
            <a:r>
              <a:rPr lang="en-US" i="1" dirty="0" smtClean="0"/>
              <a:t>esearch </a:t>
            </a:r>
            <a:r>
              <a:rPr lang="en-US" dirty="0"/>
              <a:t>(PPSR) (</a:t>
            </a:r>
            <a:r>
              <a:rPr lang="en-US" dirty="0" err="1"/>
              <a:t>Bonney</a:t>
            </a:r>
            <a:r>
              <a:rPr lang="en-US" dirty="0"/>
              <a:t> et al., 2009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Citizen science has expanded and evolved with widespread public access to Internet and mobile devices (</a:t>
            </a:r>
            <a:r>
              <a:rPr lang="en-US" dirty="0" err="1" smtClean="0"/>
              <a:t>Devisch</a:t>
            </a:r>
            <a:r>
              <a:rPr lang="en-US" dirty="0" smtClean="0"/>
              <a:t> &amp; </a:t>
            </a:r>
            <a:r>
              <a:rPr lang="en-US" dirty="0" err="1" smtClean="0"/>
              <a:t>Veestraeten</a:t>
            </a:r>
            <a:r>
              <a:rPr lang="en-US" dirty="0" smtClean="0"/>
              <a:t>, 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620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6884" y="92076"/>
            <a:ext cx="8229600" cy="1508125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How are data used?</a:t>
            </a:r>
            <a:endParaRPr lang="en-US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96726" y="1371600"/>
            <a:ext cx="6214973" cy="4706232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Example: </a:t>
            </a:r>
          </a:p>
          <a:p>
            <a:pPr marL="0" indent="0">
              <a:buNone/>
            </a:pPr>
            <a:r>
              <a:rPr lang="en-US" dirty="0" smtClean="0"/>
              <a:t>National Audubon Society’s</a:t>
            </a:r>
            <a:r>
              <a:rPr lang="en-US" i="1" dirty="0" smtClean="0"/>
              <a:t> Birds and Climate Change</a:t>
            </a:r>
            <a:r>
              <a:rPr lang="en-US" dirty="0" smtClean="0"/>
              <a:t> report (2014)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5156" y="6070818"/>
            <a:ext cx="7373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Video: </a:t>
            </a:r>
            <a:r>
              <a:rPr lang="en-US" dirty="0">
                <a:hlinkClick r:id="rId3"/>
              </a:rPr>
              <a:t>http://climate.audubon.org/article/audubon-report-glance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84" y="3027360"/>
            <a:ext cx="5337026" cy="303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905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Small group discussion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43105"/>
            <a:ext cx="5664200" cy="3747970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US" dirty="0"/>
              <a:t>Based on what you understand about the </a:t>
            </a:r>
            <a:r>
              <a:rPr lang="en-US" i="1" dirty="0"/>
              <a:t>Celebrate Urban Birds </a:t>
            </a:r>
            <a:r>
              <a:rPr lang="en-US" dirty="0"/>
              <a:t>project:</a:t>
            </a:r>
          </a:p>
          <a:p>
            <a:pPr marL="530679" indent="-514350">
              <a:buFont typeface="+mj-lt"/>
              <a:buAutoNum type="arabicPeriod"/>
            </a:pPr>
            <a:r>
              <a:rPr lang="en-US" dirty="0"/>
              <a:t>What would your students need to know how to do in order to collect and report accurate data? </a:t>
            </a:r>
          </a:p>
          <a:p>
            <a:pPr marL="530679" indent="-514350">
              <a:buFont typeface="+mj-lt"/>
              <a:buAutoNum type="arabicPeriod"/>
            </a:pPr>
            <a:r>
              <a:rPr lang="en-US" dirty="0"/>
              <a:t>What advance preparation would you, as a teacher of science, need to do to get students ready?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4584700"/>
            <a:ext cx="51054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1246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Let’s try it!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319304"/>
            <a:ext cx="5968999" cy="56148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Your group’s task:</a:t>
            </a:r>
          </a:p>
          <a:p>
            <a:pPr marL="514350" indent="-514350">
              <a:buAutoNum type="arabicPeriod"/>
            </a:pPr>
            <a:r>
              <a:rPr lang="en-US" dirty="0" smtClean="0"/>
              <a:t>Choose an outdoor site on campus to collect data.</a:t>
            </a:r>
          </a:p>
          <a:p>
            <a:pPr marL="514350" indent="-514350">
              <a:buAutoNum type="arabicPeriod"/>
            </a:pPr>
            <a:r>
              <a:rPr lang="en-US" dirty="0" smtClean="0"/>
              <a:t>Conduct observations for 10 min. following the </a:t>
            </a:r>
            <a:r>
              <a:rPr lang="en-US" i="1" dirty="0" smtClean="0"/>
              <a:t>Celebrate Urban Birds </a:t>
            </a:r>
            <a:r>
              <a:rPr lang="en-US" dirty="0" smtClean="0"/>
              <a:t>data collection protocol (see data sheet)</a:t>
            </a:r>
          </a:p>
          <a:p>
            <a:pPr marL="514350" indent="-514350">
              <a:buAutoNum type="arabicPeriod"/>
            </a:pPr>
            <a:r>
              <a:rPr lang="en-US" dirty="0" smtClean="0"/>
              <a:t>Use your </a:t>
            </a:r>
            <a:r>
              <a:rPr lang="en-US" dirty="0" err="1" smtClean="0"/>
              <a:t>iPad</a:t>
            </a:r>
            <a:r>
              <a:rPr lang="en-US" dirty="0" smtClean="0"/>
              <a:t> to report your data to the </a:t>
            </a:r>
            <a:r>
              <a:rPr lang="en-US" i="1" dirty="0" smtClean="0"/>
              <a:t>Celebrate Urban Birds </a:t>
            </a:r>
            <a:r>
              <a:rPr lang="en-US" dirty="0" smtClean="0"/>
              <a:t>online database (see instructions on the next few PPT slides)</a:t>
            </a:r>
          </a:p>
          <a:p>
            <a:pPr marL="514350" indent="-514350">
              <a:buAutoNum type="arabicPeriod"/>
            </a:pPr>
            <a:r>
              <a:rPr lang="en-US" dirty="0" smtClean="0"/>
              <a:t>Repeat at another observation site if you have time.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65242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Reporting your data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1" y="1319304"/>
            <a:ext cx="2882899" cy="5614896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Select the </a:t>
            </a:r>
            <a:r>
              <a:rPr lang="en-US" i="1" dirty="0" smtClean="0"/>
              <a:t>Celebrate Urban Birds </a:t>
            </a:r>
            <a:r>
              <a:rPr lang="en-US" dirty="0" smtClean="0"/>
              <a:t>icon on your </a:t>
            </a:r>
            <a:r>
              <a:rPr lang="en-US" dirty="0" err="1" smtClean="0"/>
              <a:t>iPad</a:t>
            </a:r>
            <a:r>
              <a:rPr lang="en-US" dirty="0"/>
              <a:t> </a:t>
            </a:r>
            <a:r>
              <a:rPr lang="en-US" dirty="0" smtClean="0"/>
              <a:t>(it should automatically log you in to an account for reporting data).*</a:t>
            </a:r>
          </a:p>
          <a:p>
            <a:pPr marL="440871" lvl="1" indent="0">
              <a:buNone/>
            </a:pPr>
            <a:r>
              <a:rPr lang="en-US" sz="2400" i="1" dirty="0" smtClean="0"/>
              <a:t>*make sure you are connected to </a:t>
            </a:r>
            <a:r>
              <a:rPr lang="en-US" sz="2400" i="1" dirty="0" err="1" smtClean="0"/>
              <a:t>wifi</a:t>
            </a:r>
            <a:endParaRPr lang="en-US" sz="2400" i="1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2108201"/>
            <a:ext cx="2807939" cy="373380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2216582">
            <a:off x="4125435" y="2869027"/>
            <a:ext cx="791533" cy="260406"/>
          </a:xfrm>
          <a:prstGeom prst="leftArrow">
            <a:avLst/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613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Reporting your data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319304"/>
            <a:ext cx="5968999" cy="56148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Select “Add a new </a:t>
            </a:r>
            <a:r>
              <a:rPr lang="en-US" dirty="0" err="1" smtClean="0"/>
              <a:t>birdwatching</a:t>
            </a:r>
            <a:r>
              <a:rPr lang="en-US" dirty="0" smtClean="0"/>
              <a:t> area” and answer questions about your location. 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</p:txBody>
      </p:sp>
      <p:pic>
        <p:nvPicPr>
          <p:cNvPr id="4" name="Picture 3" descr="Screen Shot 2015-09-09 at 9.11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93" y="3034847"/>
            <a:ext cx="2972380" cy="3586392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7971519">
            <a:off x="1520552" y="5408826"/>
            <a:ext cx="791533" cy="260406"/>
          </a:xfrm>
          <a:prstGeom prst="leftArrow">
            <a:avLst/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pic>
        <p:nvPicPr>
          <p:cNvPr id="6" name="Picture 5" descr="Screen Shot 2015-09-09 at 9.14.5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27" y="3034847"/>
            <a:ext cx="2692480" cy="3564869"/>
          </a:xfrm>
          <a:prstGeom prst="rect">
            <a:avLst/>
          </a:prstGeom>
        </p:spPr>
      </p:pic>
      <p:pic>
        <p:nvPicPr>
          <p:cNvPr id="7" name="Picture 6" descr="Screen Shot 2015-09-09 at 9.15.4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816" y="3034847"/>
            <a:ext cx="2875376" cy="356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99192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4456</TotalTime>
  <Words>562</Words>
  <Application>Microsoft Office PowerPoint</Application>
  <PresentationFormat>On-screen Show (4:3)</PresentationFormat>
  <Paragraphs>66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Brush Script MT</vt:lpstr>
      <vt:lpstr>Calibri</vt:lpstr>
      <vt:lpstr>Calisto MT</vt:lpstr>
      <vt:lpstr>Helvetica Neue</vt:lpstr>
      <vt:lpstr>Capital</vt:lpstr>
      <vt:lpstr>Default</vt:lpstr>
      <vt:lpstr>PowerPoint Presentation</vt:lpstr>
      <vt:lpstr>Pre-activity Review</vt:lpstr>
      <vt:lpstr>Small group discussion</vt:lpstr>
      <vt:lpstr>What is Citizen Science?</vt:lpstr>
      <vt:lpstr>How are data used?</vt:lpstr>
      <vt:lpstr>Small group discussion</vt:lpstr>
      <vt:lpstr>Let’s try it!</vt:lpstr>
      <vt:lpstr>Reporting your data</vt:lpstr>
      <vt:lpstr>Reporting your data</vt:lpstr>
      <vt:lpstr>Reporting your data</vt:lpstr>
      <vt:lpstr>Reporting your data</vt:lpstr>
      <vt:lpstr>Reporting your data</vt:lpstr>
      <vt:lpstr>Have fun!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Hestness</dc:creator>
  <cp:lastModifiedBy>Wayne G. Breslyn</cp:lastModifiedBy>
  <cp:revision>25</cp:revision>
  <dcterms:created xsi:type="dcterms:W3CDTF">2015-09-01T18:08:41Z</dcterms:created>
  <dcterms:modified xsi:type="dcterms:W3CDTF">2015-12-19T04:57:37Z</dcterms:modified>
</cp:coreProperties>
</file>